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5AC8B-0937-4DFF-959F-C85B83A8CD11}" type="datetimeFigureOut">
              <a:rPr lang="pl-PL" smtClean="0"/>
              <a:pPr/>
              <a:t>26-07-2016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92EF8-2129-4465-8D9F-5673E383430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RAMOWY PROGRAM UDROŻNIENIA BOBRU I PRZYWRÓCENIA HISTORYCZNYCH TARLISK RYB DWUŚRODOWISKOWYCH CZĘŚĆ 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900" dirty="0" smtClean="0">
                <a:solidFill>
                  <a:schemeClr val="tx1"/>
                </a:solidFill>
              </a:rPr>
              <a:t>Prof.  Dr hab. Inż. Marian Mokwa</a:t>
            </a:r>
          </a:p>
          <a:p>
            <a:pPr algn="l"/>
            <a:r>
              <a:rPr lang="pl-PL" sz="1900" dirty="0" smtClean="0">
                <a:solidFill>
                  <a:schemeClr val="tx1"/>
                </a:solidFill>
              </a:rPr>
              <a:t>Michał Cybura</a:t>
            </a:r>
          </a:p>
          <a:p>
            <a:pPr algn="l"/>
            <a:r>
              <a:rPr lang="pl-PL" sz="1900" dirty="0" smtClean="0">
                <a:solidFill>
                  <a:schemeClr val="tx1"/>
                </a:solidFill>
              </a:rPr>
              <a:t>Dr inż. Beata Głuchowska</a:t>
            </a:r>
          </a:p>
          <a:p>
            <a:pPr algn="l"/>
            <a:r>
              <a:rPr lang="pl-PL" sz="1900" dirty="0" smtClean="0">
                <a:solidFill>
                  <a:schemeClr val="tx1"/>
                </a:solidFill>
              </a:rPr>
              <a:t>Krzysztof  </a:t>
            </a:r>
            <a:r>
              <a:rPr lang="pl-PL" sz="1900" dirty="0" err="1" smtClean="0">
                <a:solidFill>
                  <a:schemeClr val="tx1"/>
                </a:solidFill>
              </a:rPr>
              <a:t>Ryma</a:t>
            </a:r>
            <a:endParaRPr lang="pl-PL" sz="1900" dirty="0" smtClean="0">
              <a:solidFill>
                <a:schemeClr val="tx1"/>
              </a:solidFill>
            </a:endParaRPr>
          </a:p>
          <a:p>
            <a:pPr algn="l"/>
            <a:r>
              <a:rPr lang="pl-PL" sz="1900" dirty="0" smtClean="0">
                <a:solidFill>
                  <a:schemeClr val="tx1"/>
                </a:solidFill>
              </a:rPr>
              <a:t>Mgr inż. Bogusława Jesionek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prac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dirty="0" smtClean="0"/>
              <a:t>Zakłada się likwidację około 20 progów i odbudowę wraz z podniesieniem piętrzenia i budową przepławek w formie bystrotoku na 20 pozostałych.</a:t>
            </a:r>
          </a:p>
          <a:p>
            <a:pPr>
              <a:buNone/>
            </a:pPr>
            <a:r>
              <a:rPr lang="pl-PL" b="1" dirty="0" smtClean="0"/>
              <a:t>ETAP  1 (</a:t>
            </a:r>
            <a:r>
              <a:rPr lang="pl-PL" b="1" dirty="0" err="1" smtClean="0"/>
              <a:t>1</a:t>
            </a:r>
            <a:r>
              <a:rPr lang="pl-PL" b="1" dirty="0" smtClean="0"/>
              <a:t> rok inwestycji)</a:t>
            </a:r>
          </a:p>
          <a:p>
            <a:pPr>
              <a:buFontTx/>
              <a:buChar char="-"/>
            </a:pPr>
            <a:r>
              <a:rPr lang="pl-PL" dirty="0" smtClean="0"/>
              <a:t>Inwentaryzacja geodezyjna</a:t>
            </a:r>
          </a:p>
          <a:p>
            <a:pPr>
              <a:buFontTx/>
              <a:buChar char="-"/>
            </a:pPr>
            <a:r>
              <a:rPr lang="pl-PL" dirty="0" smtClean="0"/>
              <a:t>Inwentaryzacja ichtiologiczna</a:t>
            </a:r>
          </a:p>
          <a:p>
            <a:pPr>
              <a:buFontTx/>
              <a:buChar char="-"/>
            </a:pPr>
            <a:r>
              <a:rPr lang="pl-PL" dirty="0" smtClean="0"/>
              <a:t>Inwentaryzacja przyrodnicza</a:t>
            </a:r>
          </a:p>
          <a:p>
            <a:pPr>
              <a:buFontTx/>
              <a:buChar char="-"/>
            </a:pPr>
            <a:r>
              <a:rPr lang="pl-PL" dirty="0" smtClean="0"/>
              <a:t>Inwentaryzacja </a:t>
            </a:r>
            <a:r>
              <a:rPr lang="pl-PL" dirty="0" smtClean="0"/>
              <a:t>techniczna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ETAP 2 (</a:t>
            </a:r>
            <a:r>
              <a:rPr lang="pl-PL" b="1" dirty="0" err="1" smtClean="0"/>
              <a:t>2</a:t>
            </a:r>
            <a:r>
              <a:rPr lang="pl-PL" b="1" dirty="0" smtClean="0"/>
              <a:t> rok inwestycji)</a:t>
            </a:r>
          </a:p>
          <a:p>
            <a:pPr>
              <a:buFontTx/>
              <a:buChar char="-"/>
            </a:pPr>
            <a:r>
              <a:rPr lang="pl-PL" dirty="0" smtClean="0"/>
              <a:t>Symulacja numeryczna przepływ wody, wytypowanie piętrzeń do likwidacji</a:t>
            </a:r>
          </a:p>
          <a:p>
            <a:pPr>
              <a:buFontTx/>
              <a:buChar char="-"/>
            </a:pPr>
            <a:r>
              <a:rPr lang="pl-PL" dirty="0" smtClean="0"/>
              <a:t>Projekty nowych piętrzeń wraz z przepławkami</a:t>
            </a:r>
          </a:p>
          <a:p>
            <a:pPr>
              <a:buNone/>
            </a:pPr>
            <a:r>
              <a:rPr lang="pl-PL" b="1" dirty="0" smtClean="0"/>
              <a:t>ETAP 3 (</a:t>
            </a:r>
            <a:r>
              <a:rPr lang="pl-PL" b="1" dirty="0" err="1" smtClean="0"/>
              <a:t>3</a:t>
            </a:r>
            <a:r>
              <a:rPr lang="pl-PL" b="1" dirty="0" smtClean="0"/>
              <a:t> i 4 rak inwestycji)</a:t>
            </a:r>
          </a:p>
          <a:p>
            <a:pPr>
              <a:buFontTx/>
              <a:buChar char="-"/>
            </a:pPr>
            <a:r>
              <a:rPr lang="pl-PL" dirty="0" smtClean="0"/>
              <a:t>Budowa piętrzeń i przepławek</a:t>
            </a:r>
          </a:p>
          <a:p>
            <a:pPr>
              <a:buFontTx/>
              <a:buChar char="-"/>
            </a:pPr>
            <a:r>
              <a:rPr lang="pl-PL" dirty="0" smtClean="0"/>
              <a:t>Uporządkowanie koryta</a:t>
            </a:r>
          </a:p>
          <a:p>
            <a:pPr>
              <a:buFontTx/>
              <a:buChar char="-"/>
            </a:pPr>
            <a:r>
              <a:rPr lang="pl-PL" dirty="0" smtClean="0"/>
              <a:t>Zarybianie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Koszt przedsięwzięcia to około 37 mln zł. (1 rok- 1 mln zł, 2 rok- 1 mln zł, 3 rok -8 mln zł, 4 rok – 25 mln zł.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Finansowanie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/>
              <a:t>Program LIFE</a:t>
            </a:r>
            <a:r>
              <a:rPr lang="pl-PL" dirty="0"/>
              <a:t> to jedyny instrument finansowy Unii Europejskiej poświęcony wyłącznie współfinansowaniu projektów z dziedziny ochrony środowiska i klimatu. Jego głównym celem jest wspieranie procesu wdrażania wspólnotowego prawa ochrony środowiska, realizacja unijnej polityki w tym zakresie, a także identyfikacja i promocja nowych rozwiązań dla problemów dotyczących środowiska w tym przyrody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b="1" dirty="0" smtClean="0"/>
              <a:t>Typ programu:</a:t>
            </a:r>
          </a:p>
          <a:p>
            <a:pPr>
              <a:buNone/>
            </a:pPr>
            <a:r>
              <a:rPr lang="pl-PL" dirty="0"/>
              <a:t>Przyroda i różnorodność </a:t>
            </a:r>
            <a:r>
              <a:rPr lang="pl-PL" dirty="0" smtClean="0"/>
              <a:t>biologiczna- nabór wniosków do 15 września 2016</a:t>
            </a:r>
          </a:p>
          <a:p>
            <a:pPr>
              <a:buNone/>
            </a:pPr>
            <a:r>
              <a:rPr lang="pl-PL" b="1" dirty="0" smtClean="0"/>
              <a:t>Podział Finansowania:</a:t>
            </a:r>
          </a:p>
          <a:p>
            <a:pPr>
              <a:buNone/>
            </a:pPr>
            <a:r>
              <a:rPr lang="pl-PL" dirty="0" smtClean="0"/>
              <a:t>W zależności od priorytetów wniosku</a:t>
            </a:r>
          </a:p>
          <a:p>
            <a:pPr>
              <a:buNone/>
            </a:pPr>
            <a:r>
              <a:rPr lang="pl-PL" dirty="0" smtClean="0"/>
              <a:t>LIFE 75%, </a:t>
            </a:r>
            <a:r>
              <a:rPr lang="pl-PL" dirty="0" err="1" smtClean="0"/>
              <a:t>NFOŚiGW</a:t>
            </a:r>
            <a:r>
              <a:rPr lang="pl-PL" dirty="0" smtClean="0"/>
              <a:t> 25% lub LIFE 60%, </a:t>
            </a:r>
            <a:r>
              <a:rPr lang="pl-PL" dirty="0" err="1" smtClean="0"/>
              <a:t>NFOŚiGW</a:t>
            </a:r>
            <a:r>
              <a:rPr lang="pl-PL" dirty="0" smtClean="0"/>
              <a:t> 40%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KOLEJNE ETAPY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Zakłada się w przeprowadzenie podobnych prac dla odcinka rzeki Bóbr między </a:t>
            </a:r>
            <a:r>
              <a:rPr lang="pl-PL" dirty="0" err="1" smtClean="0"/>
              <a:t>Krzywańcem</a:t>
            </a:r>
            <a:r>
              <a:rPr lang="pl-PL" dirty="0" smtClean="0"/>
              <a:t> a </a:t>
            </a:r>
            <a:r>
              <a:rPr lang="pl-PL" dirty="0"/>
              <a:t>P</a:t>
            </a:r>
            <a:r>
              <a:rPr lang="pl-PL" dirty="0" smtClean="0"/>
              <a:t>ilchowicami (Część 2) i Pilchowicami a Sosnówką (część 3). Zadania te należy rozłożyć na kolejne lata po 2020 roku.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OBSZAR REALIZACJI PROJEKTU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641304" cy="518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PROBLEMU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W 42+700 km rzeki </a:t>
            </a:r>
            <a:r>
              <a:rPr lang="pl-PL" dirty="0" smtClean="0"/>
              <a:t>Bóbr, przy stopniu </a:t>
            </a:r>
            <a:r>
              <a:rPr lang="pl-PL" dirty="0" err="1" smtClean="0"/>
              <a:t>Krzywaniec</a:t>
            </a:r>
            <a:r>
              <a:rPr lang="pl-PL" dirty="0" smtClean="0"/>
              <a:t>,  </a:t>
            </a:r>
            <a:r>
              <a:rPr lang="pl-PL" dirty="0" smtClean="0"/>
              <a:t>zlokalizowany jest </a:t>
            </a:r>
            <a:r>
              <a:rPr lang="pl-PL" dirty="0" smtClean="0"/>
              <a:t>wlot do kanału derywacyjnego </a:t>
            </a:r>
            <a:r>
              <a:rPr lang="pl-PL" dirty="0" smtClean="0"/>
              <a:t>elektrowni szczytowo-pompowej Dychów, który do grudnia </a:t>
            </a:r>
            <a:r>
              <a:rPr lang="pl-PL" dirty="0" smtClean="0"/>
              <a:t>2015 roku</a:t>
            </a:r>
            <a:r>
              <a:rPr lang="pl-PL" dirty="0" smtClean="0"/>
              <a:t>, pobierał całą wodę płynącą rzeką</a:t>
            </a:r>
            <a:r>
              <a:rPr lang="pl-PL" dirty="0" smtClean="0"/>
              <a:t>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28 </a:t>
            </a:r>
            <a:r>
              <a:rPr lang="pl-PL" dirty="0" smtClean="0"/>
              <a:t>grudnia 2012 r. Marszałek województwa zachodniopomorskiego zobowiązał w pozwoleniu wodno-prawnym, PGE Energia Odnawialna S.A. do budowy przepławki na jazie </a:t>
            </a:r>
            <a:r>
              <a:rPr lang="pl-PL" dirty="0" err="1" smtClean="0"/>
              <a:t>Krzywaniec</a:t>
            </a:r>
            <a:r>
              <a:rPr lang="pl-PL" dirty="0" smtClean="0"/>
              <a:t> (do 31.12.2015) i zachowania przepływu nienaruszalnego- 2m3/s.</a:t>
            </a:r>
          </a:p>
          <a:p>
            <a:pPr>
              <a:buNone/>
            </a:pPr>
            <a:r>
              <a:rPr lang="pl-PL" dirty="0" smtClean="0"/>
              <a:t>Na odcinku dolnego Bobru (</a:t>
            </a:r>
            <a:r>
              <a:rPr lang="pl-PL" dirty="0" err="1" smtClean="0"/>
              <a:t>tz</a:t>
            </a:r>
            <a:r>
              <a:rPr lang="pl-PL" dirty="0" smtClean="0"/>
              <a:t>. „Suchy Bóbr”), znajduje się 39-46 progów piętrzących o wysokości od 0,5 do 1,2 m i próg w miejscowości </a:t>
            </a:r>
            <a:r>
              <a:rPr lang="pl-PL" dirty="0" err="1" smtClean="0"/>
              <a:t>Prądocinek</a:t>
            </a:r>
            <a:r>
              <a:rPr lang="pl-PL" dirty="0" smtClean="0"/>
              <a:t> o wysokości około 2,5 m (bezpośrednio przed jazem Raduszec Stary).</a:t>
            </a:r>
          </a:p>
          <a:p>
            <a:pPr>
              <a:buNone/>
            </a:pPr>
            <a:r>
              <a:rPr lang="pl-PL" dirty="0" smtClean="0"/>
              <a:t>Po udrożnieniu obiektów PGE Energia Odnawialna S.A. udrożnienie ciągłości morfologicznej na obiektach w trwałym zarządzie RZGW jest szczególnie istotne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smtClean="0"/>
              <a:t>Całe przedsięwzięcie znajduje się na obszarze Natura 2000-</a:t>
            </a:r>
            <a:r>
              <a:rPr lang="pl-PL" b="1" smtClean="0"/>
              <a:t> Dolina Dolnego Bobru, </a:t>
            </a:r>
            <a:r>
              <a:rPr lang="pl-PL" smtClean="0"/>
              <a:t>PLH080068.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Progi wybudowane na „Suchym Bobrze” w latach 30 ubiegłego wieku miały stabilizować dno i stworzyć „baseny” dla ichtiofauny. Są w tej chwili w fatalnym stanie i nie spełniają swojej funkcji. Ponadto w Decyzji KZGW z 2.08.2013r. stwierdza, że w korycie Bobru poniżej jazu </a:t>
            </a:r>
            <a:r>
              <a:rPr lang="pl-PL" dirty="0" err="1" smtClean="0"/>
              <a:t>Krzywaniec</a:t>
            </a:r>
            <a:r>
              <a:rPr lang="pl-PL" dirty="0" smtClean="0"/>
              <a:t> odkłada się rumowisko co jest zgodne ze stanem faktycznym i negatywnie wpływa na stan ichtiofauny. Progi stanowią przeszkodę dla ryb dwuśrodowiskowych a Bóbr jest wyszczególniony jako rzeka szczególnie istotna. Na obszarze Bobru istniały historyczne tarliska łososia, troci i certy.</a:t>
            </a:r>
          </a:p>
          <a:p>
            <a:pPr>
              <a:buNone/>
            </a:pPr>
            <a:r>
              <a:rPr lang="pl-PL" dirty="0" smtClean="0"/>
              <a:t>Przepławka wybudowana na progu </a:t>
            </a:r>
            <a:r>
              <a:rPr lang="pl-PL" dirty="0" err="1" smtClean="0"/>
              <a:t>Prądocinek</a:t>
            </a:r>
            <a:r>
              <a:rPr lang="pl-PL" dirty="0" smtClean="0"/>
              <a:t>, również nie spełnia swojej funkcji, ponieważ prędkość wody jest zbyt wysoka nawet dla najlepiej pływających ryb.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Przepławka na progu </a:t>
            </a:r>
            <a:r>
              <a:rPr lang="pl-PL" dirty="0" err="1" smtClean="0"/>
              <a:t>Prądocinek</a:t>
            </a:r>
            <a:endParaRPr lang="pl-PL" dirty="0"/>
          </a:p>
        </p:txBody>
      </p:sp>
      <p:pic>
        <p:nvPicPr>
          <p:cNvPr id="4" name="Symbol zastępczy zawartości 3" descr="DSCN2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Łagoda- silnie </a:t>
            </a:r>
            <a:r>
              <a:rPr lang="pl-PL" dirty="0" err="1" smtClean="0"/>
              <a:t>zalądowione</a:t>
            </a:r>
            <a:r>
              <a:rPr lang="pl-PL" dirty="0" smtClean="0"/>
              <a:t> koryto cieku</a:t>
            </a:r>
            <a:endParaRPr lang="pl-PL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197098" cy="379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Podgórzyce- silnie </a:t>
            </a:r>
            <a:r>
              <a:rPr lang="pl-PL" dirty="0" err="1" smtClean="0"/>
              <a:t>zalądowione</a:t>
            </a:r>
            <a:r>
              <a:rPr lang="pl-PL" dirty="0" smtClean="0"/>
              <a:t> koryto cieku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4584725" cy="306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155544" cy="252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Stary Zagór- próg uszkodzony, brak wymaganej głębokości dla ichtiofauny</a:t>
            </a:r>
            <a:endParaRPr lang="pl-PL" dirty="0"/>
          </a:p>
        </p:txBody>
      </p:sp>
      <p:pic>
        <p:nvPicPr>
          <p:cNvPr id="4" name="Symbol zastępczy zawartości 3" descr="DSCN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UDROŻNIENIE BOBRU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Zgodnie z opracowaniem na zlecenie KZGW („Ocena potrzeb i priorytetów udrożnienia ciągłości morfologicznej rzek w kontekście osiągnięcia dobrego stanu i potencjału części wód w Polsce”), przywrócenie ciągłości morfologicznej rzeki Bóbr, na odcinku od ujścia do Odry do zapory zbiornika Pilchowice, zostało uznane za szczególnie istotne. Historycznie w Bobrze znajdowały się liczne tarliska łososia, troci i certy.</a:t>
            </a:r>
          </a:p>
          <a:p>
            <a:pPr>
              <a:buNone/>
            </a:pPr>
            <a:r>
              <a:rPr lang="pl-PL" dirty="0" smtClean="0"/>
              <a:t>W „Programie </a:t>
            </a:r>
            <a:r>
              <a:rPr lang="pl-PL" dirty="0"/>
              <a:t>udrożnienia wód płynących dla celów rybactwa w województwie lubuskim </a:t>
            </a:r>
            <a:r>
              <a:rPr lang="pl-PL" dirty="0" smtClean="0"/>
              <a:t>na </a:t>
            </a:r>
            <a:r>
              <a:rPr lang="pl-PL" dirty="0"/>
              <a:t>lata 2005 - 2020</a:t>
            </a:r>
            <a:r>
              <a:rPr lang="pl-PL" dirty="0" smtClean="0"/>
              <a:t>” , udrożnienie Bobru jest zadaniem priorytetowym.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568</Words>
  <Application>Microsoft Office PowerPoint</Application>
  <PresentationFormat>Pokaz na ekranie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RAMOWY PROGRAM UDROŻNIENIA BOBRU I PRZYWRÓCENIA HISTORYCZNYCH TARLISK RYB DWUŚRODOWISKOWYCH CZĘŚĆ I</vt:lpstr>
      <vt:lpstr>OBSZAR REALIZACJI PROJEKTU</vt:lpstr>
      <vt:lpstr>ANALIZA PROBLEMU</vt:lpstr>
      <vt:lpstr>Slajd 4</vt:lpstr>
      <vt:lpstr>Przepławka na progu Prądocinek</vt:lpstr>
      <vt:lpstr>Łagoda- silnie zalądowione koryto cieku</vt:lpstr>
      <vt:lpstr>Podgórzyce- silnie zalądowione koryto cieku</vt:lpstr>
      <vt:lpstr>Stary Zagór- próg uszkodzony, brak wymaganej głębokości dla ichtiofauny</vt:lpstr>
      <vt:lpstr>UDROŻNIENIE BOBRU</vt:lpstr>
      <vt:lpstr>Zakres prac</vt:lpstr>
      <vt:lpstr>Finansowanie</vt:lpstr>
      <vt:lpstr>KOLEJNE ETAPY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RAMOWY PROGRAM UDROŻNIENIA BOBRU I PRZYWRÓCENIA HISTORYCZNYCH TARLISK RYB DWUŚRODOWISKOWYCH CZĘŚĆ I</dc:title>
  <dc:creator>LENOVO</dc:creator>
  <cp:lastModifiedBy>LENOVO</cp:lastModifiedBy>
  <cp:revision>7</cp:revision>
  <dcterms:created xsi:type="dcterms:W3CDTF">2016-07-19T08:25:11Z</dcterms:created>
  <dcterms:modified xsi:type="dcterms:W3CDTF">2016-07-26T07:33:53Z</dcterms:modified>
</cp:coreProperties>
</file>