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3" r:id="rId10"/>
    <p:sldId id="284" r:id="rId11"/>
    <p:sldId id="285" r:id="rId12"/>
    <p:sldId id="286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87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4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4167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4788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2438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2937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247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7599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4194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515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976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276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5828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4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7285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4771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021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2345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FB65ABC-2A71-4330-A68F-DDFA70F77D25}" type="datetimeFigureOut">
              <a:rPr lang="pl-PL" smtClean="0"/>
              <a:t>2017-06-01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21B2E8C-52B0-46F5-9D98-588BEECC5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55886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5291585" cy="5083936"/>
          </a:xfrm>
        </p:spPr>
        <p:txBody>
          <a:bodyPr>
            <a:normAutofit/>
          </a:bodyPr>
          <a:lstStyle/>
          <a:p>
            <a:r>
              <a:rPr lang="pl-PL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GMINA BOBROWICE </a:t>
            </a:r>
            <a:br>
              <a:rPr lang="pl-PL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GMINA PRZYJAZNA ŚRODOWISKU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90" y="685799"/>
            <a:ext cx="4495057" cy="568011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21305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Znalezione obrazy dla zapytania oczyszczalnia superbos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379" y="196401"/>
            <a:ext cx="9769238" cy="575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pole tekstowe 4"/>
          <p:cNvSpPr txBox="1"/>
          <p:nvPr/>
        </p:nvSpPr>
        <p:spPr>
          <a:xfrm>
            <a:off x="2292440" y="6194739"/>
            <a:ext cx="776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fot. Oczyszczalnia ścieków typu SUPERBOSS 250 w Dychowie</a:t>
            </a:r>
          </a:p>
        </p:txBody>
      </p:sp>
    </p:spTree>
    <p:extLst>
      <p:ext uri="{BB962C8B-B14F-4D97-AF65-F5344CB8AC3E}">
        <p14:creationId xmlns:p14="http://schemas.microsoft.com/office/powerpoint/2010/main" val="1139482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idx="1"/>
          </p:nvPr>
        </p:nvSpPr>
        <p:spPr>
          <a:xfrm>
            <a:off x="0" y="334852"/>
            <a:ext cx="11861442" cy="6233374"/>
          </a:xfrm>
        </p:spPr>
        <p:txBody>
          <a:bodyPr>
            <a:normAutofit/>
          </a:bodyPr>
          <a:lstStyle/>
          <a:p>
            <a:pPr algn="just"/>
            <a:r>
              <a:rPr lang="pl-PL" sz="22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Niemniej jednak ze względu na ciągły rozwój Gminy Bobrowice, sprzyjający zwiększaniu zainteresowania nowych inwestorów pragnących osiąść i zamieszkać na terenie naszej gminy konieczne jest usprawnienie systemu kanalizacyjnego.</a:t>
            </a:r>
          </a:p>
          <a:p>
            <a:pPr algn="just"/>
            <a:r>
              <a:rPr lang="pl-PL" sz="22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Aby sprostać oczekiwaniom nowych mieszkańców oraz coraz to ostrzejszym wymaganiom ochrony środowiska, Gmina Bobrowice jest w trakcie realizacji inwestycji pn.: „Budowa oczyszczalni ścieków w Bobrowicach”. Nowa oczyszczalnia ścieków będzie obiektem nowoczesnym, działającym w systemie SBR, korzystającym z innowacyjnych, opatentowanych rozwiązań, dzięki którym minimalnym nakładem kosztów eksploatacyjnych, możliwe będzie skuteczne oczyszczanie ścieków z jednoczesnym przetwarzaniem osadu ściekowego na gotowy produkt przeznaczony do rekultywacji zdegradowanych gleb. Dzięki tej inwestycji możliwa będzie dalsza rozbudowa systemu kanalizacji, pozwalająca na uregulowanie gospodarki ściekowej i wyeliminowanie problemów związanych z niewłaściwym zagospodarowaniem nieczystości ciekłych co na terenach wiejskich jest problemem powszechnym i obciążającym środowisko naturalne.</a:t>
            </a:r>
          </a:p>
          <a:p>
            <a:pPr algn="just"/>
            <a:endParaRPr lang="pl-PL" sz="22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07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000">
        <p15:prstTrans prst="peelOff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877" y="5911403"/>
            <a:ext cx="9168126" cy="746975"/>
          </a:xfrm>
        </p:spPr>
        <p:txBody>
          <a:bodyPr>
            <a:noAutofit/>
          </a:bodyPr>
          <a:lstStyle/>
          <a:p>
            <a:pPr algn="ctr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fot. Projektowana OŚ w Bobrowicach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631" y="197432"/>
            <a:ext cx="10228412" cy="543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7069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7" y="196310"/>
            <a:ext cx="11293903" cy="64363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78029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>
            <a:spLocks noGrp="1"/>
          </p:cNvSpPr>
          <p:nvPr>
            <p:ph type="title"/>
          </p:nvPr>
        </p:nvSpPr>
        <p:spPr>
          <a:xfrm>
            <a:off x="3310764" y="430235"/>
            <a:ext cx="8534400" cy="1823568"/>
          </a:xfrm>
        </p:spPr>
        <p:txBody>
          <a:bodyPr>
            <a:noAutofit/>
          </a:bodyPr>
          <a:lstStyle/>
          <a:p>
            <a:pPr algn="just"/>
            <a:r>
              <a:rPr lang="pl-PL" sz="1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pl-PL" sz="1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 miejscowości Dychów, znajduje się największa w województwie lubuskim elektrownia wodna. Obiekt ten wybudowano w latach 1934 - 1936. Jest elektrownią szczytowo-pompową typu derywacyjnego: spiętrzone wody rzeki Bóbr przez jaz w </a:t>
            </a:r>
            <a:r>
              <a:rPr lang="pl-PL" sz="1600" b="1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Krzywańcu</a:t>
            </a:r>
            <a:r>
              <a:rPr lang="pl-PL" sz="1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są prowadzone kanałem (20,4 km) do zbiornika retencyjnego w Dychowie; jego całkowita pojemność wynosi 4 mln metrów sześciennych </a:t>
            </a:r>
            <a:r>
              <a:rPr lang="pl-PL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wody. </a:t>
            </a:r>
            <a:r>
              <a:rPr lang="pl-PL" sz="1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600" b="1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515" y="2498090"/>
            <a:ext cx="7620206" cy="40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pole tekstowe 6"/>
          <p:cNvSpPr txBox="1"/>
          <p:nvPr/>
        </p:nvSpPr>
        <p:spPr>
          <a:xfrm rot="20516439">
            <a:off x="673519" y="768005"/>
            <a:ext cx="2103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Elektrownia Dychów</a:t>
            </a:r>
            <a:endParaRPr lang="pl-PL" sz="2400" b="1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56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00">
        <p15:prstTrans prst="peelOff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762332"/>
            <a:ext cx="11307651" cy="56378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pole tekstowe 4"/>
          <p:cNvSpPr txBox="1"/>
          <p:nvPr/>
        </p:nvSpPr>
        <p:spPr>
          <a:xfrm>
            <a:off x="4784501" y="206153"/>
            <a:ext cx="359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Elektrownia - Zamek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97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2778617"/>
          </a:xfrm>
        </p:spPr>
        <p:txBody>
          <a:bodyPr/>
          <a:lstStyle/>
          <a:p>
            <a:r>
              <a:rPr lang="pl-PL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 </a:t>
            </a:r>
            <a:r>
              <a:rPr lang="pl-PL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pl-PL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związku z występowaniem na terenie Gminy Bobrowice licznych siedlisk przyrodniczych oraz  cennych i zagrożonych gatunków, konieczne było ustanowienie obszarów ochronnych.</a:t>
            </a:r>
          </a:p>
          <a:p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terenie Gminy Bobrowice znajdują się następujące obszary Natura 2000:</a:t>
            </a:r>
          </a:p>
          <a:p>
            <a:pPr marL="0" indent="0">
              <a:buNone/>
            </a:pPr>
            <a:endParaRPr lang="pl-PL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49" y="2998783"/>
            <a:ext cx="6988935" cy="321782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8774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peelOff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21447726">
            <a:off x="567176" y="335388"/>
            <a:ext cx="8656639" cy="3567136"/>
          </a:xfrm>
        </p:spPr>
        <p:txBody>
          <a:bodyPr/>
          <a:lstStyle/>
          <a:p>
            <a:r>
              <a:rPr lang="pl-PL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Jezioro Janiszowice</a:t>
            </a:r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(kod obszaru: PLH080053), pow. obszaru - 206.1 ha, Obszar chroni siedliska torfowiskowe o dużym stopniu naturalności, związane z jeziorem, </a:t>
            </a:r>
            <a:b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tym siedlisko gałuszki. Na wybitne walory przyrodnicze obiektu zwracali już uwagę przedwojenni botanicy </a:t>
            </a:r>
            <a:r>
              <a:rPr lang="pl-PL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niemiecy</a:t>
            </a:r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podając tam stanowiska wielu rzadkich gatunków roślin naczyniowych oraz mszaków. Kompleksy brzezin bagiennych i olsów </a:t>
            </a:r>
            <a:r>
              <a:rPr lang="pl-PL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torfowcowych</a:t>
            </a:r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otaczające jezioro, ze względu </a:t>
            </a:r>
            <a:b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wysoki poziom wód, uniemożliwiają przedostanie się do linii brzegowej jeziora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27">
            <a:off x="3371783" y="3834857"/>
            <a:ext cx="5257062" cy="248297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102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peelOff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017689" y="890009"/>
            <a:ext cx="7113431" cy="519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"/>
            </a:pPr>
            <a:r>
              <a:rPr lang="pl-PL" sz="20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Dolina Dolnego Bobru</a:t>
            </a:r>
            <a:r>
              <a:rPr lang="pl-PL" sz="20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(kod obszaru: PLH080068), pow. obszaru - 1 730.1 ha, Obszar ma duże znaczenie dla zachowania ciągłości korytarza ekologicznego doliny rzeki wraz z występującymi tu licznymi biocenozami dobrze zachowanych 91F0 łęgowych lasów dębowo-wiązowo-jesionowych. Łącznie stwierdzono tu 15 rodzajów siedlisk z Załącznika I Dyrektywy Rady 92/43/EWG.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l-PL" sz="20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Znajdują się tu także ważne stanowiska </a:t>
            </a:r>
            <a:r>
              <a:rPr lang="pl-PL" sz="2000" dirty="0" err="1" smtClean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trzepli</a:t>
            </a:r>
            <a:r>
              <a:rPr lang="pl-PL" sz="20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zielonej, jelonka rogacza, a także bobra europejskiego. Ostoja ma duże znaczenie dla ochrony kozy złotawej. Uzupełnia też reprezentację kozy.</a:t>
            </a:r>
            <a:endParaRPr lang="pl-PL" sz="2000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1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000">
        <p15:prstTrans prst="peelOff"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25124" y="309095"/>
            <a:ext cx="9335551" cy="2504224"/>
          </a:xfrm>
        </p:spPr>
        <p:txBody>
          <a:bodyPr>
            <a:noAutofit/>
          </a:bodyPr>
          <a:lstStyle/>
          <a:p>
            <a:pPr lvl="0" algn="just"/>
            <a:r>
              <a:rPr lang="pl-PL" sz="1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Dąbrowy Gubińskie</a:t>
            </a:r>
            <a:r>
              <a:rPr lang="pl-PL" sz="1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(kod obszaru: PLH080069), pow. obszaru - 1 534.6 ha.  Bardzo dobrze zachowany kompleks kwaśnych dąbrów, miejscami tylko pofragmentowany młodnikami sosnowymi. Ważne stanowiska jelonka rogacza oraz </a:t>
            </a:r>
            <a:r>
              <a:rPr lang="pl-PL" sz="18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pachnicy</a:t>
            </a:r>
            <a:r>
              <a:rPr lang="pl-PL" sz="1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dębowej. Jeden z najważniejszych na Ziemi Lubuskiej obszarów występowania jelonka w naturalnym krajobrazie leśnym.</a:t>
            </a:r>
            <a:br>
              <a:rPr lang="pl-PL" sz="1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898" y="2364297"/>
            <a:ext cx="8301833" cy="399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24672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00">
        <p15:prstTrans prst="peelOff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4212" y="685800"/>
            <a:ext cx="10043890" cy="5315755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Gmina Bobrowice z uwagi na całokształt warunków środowiska zalicza się do grupy najatrakcyjniejszych krajobrazowo i przyrodniczo obszarów województwa lubuskiego. Decydują o tym głównie takie elementy jak:</a:t>
            </a:r>
          </a:p>
          <a:p>
            <a:pPr lvl="1"/>
            <a:r>
              <a:rPr lang="pl-PL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bardzo wysoka lesistość wynosząca 67,6 % powierzchni gminy,</a:t>
            </a:r>
          </a:p>
          <a:p>
            <a:pPr lvl="1"/>
            <a:r>
              <a:rPr lang="pl-PL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wysoki udział obszarów chronionego krajobrazu (37,0 %), które generalnie pokrywają się z zadaniem rządowym nr 4 – „Sieć obszarów chronionych Natura 2000 wg kryteriów </a:t>
            </a:r>
            <a:br>
              <a:rPr lang="pl-PL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dyrektyw UE 79/409/EEC i 94/93/EEC”, tworząc krajową sieć ekologiczną EECONET – Polska,</a:t>
            </a:r>
          </a:p>
          <a:p>
            <a:pPr lvl="1"/>
            <a:r>
              <a:rPr lang="pl-PL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ekosystem łąkowo – leśny doliny Bobru stanowiący rozległy korytarz ekologiczny </a:t>
            </a:r>
            <a:br>
              <a:rPr lang="pl-PL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południowej części woj. lubuskiego</a:t>
            </a:r>
          </a:p>
          <a:p>
            <a:endParaRPr lang="pl-PL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000">
        <p15:prstTrans prst="peelOff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idx="1"/>
          </p:nvPr>
        </p:nvSpPr>
        <p:spPr>
          <a:xfrm>
            <a:off x="1057699" y="244699"/>
            <a:ext cx="9335552" cy="4275786"/>
          </a:xfrm>
        </p:spPr>
        <p:txBody>
          <a:bodyPr/>
          <a:lstStyle/>
          <a:p>
            <a:pPr algn="just"/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Poza obszarami Natura 2000, na terenie Gminy Bobrowice zlokalizowane są również następujące obszary chronionego krajobrazu:</a:t>
            </a:r>
          </a:p>
          <a:p>
            <a:pPr lvl="0" algn="just"/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obszar 25: „</a:t>
            </a:r>
            <a:r>
              <a:rPr lang="pl-PL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Dolina Bobru</a:t>
            </a:r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o pow. 3 320 ha, obejmujący tereny w gminach: Krosno Odrzańskie, Dąbie, Bobrowice, Nowogród Bobrzański, Żagań, Małomice i Szprotawa</a:t>
            </a:r>
          </a:p>
          <a:p>
            <a:pPr lvl="0" algn="just"/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obszar 26: „</a:t>
            </a:r>
            <a:r>
              <a:rPr lang="pl-PL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Bronków – Janiszowice”</a:t>
            </a:r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pow. 3 529 ha 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zlokalizowany w południowo </a:t>
            </a:r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zachodniej części Gminy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 względu na bardzo duże zalesienie terenu gminy, logiczną konsekwencją jest występowanie również </a:t>
            </a:r>
            <a:r>
              <a:rPr lang="pl-PL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pominków</a:t>
            </a:r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przyrody. Na terenie Gminy Bobrowice w rejestrze Wojewódzkiego Konserwatora Przyrody figurują dwa pomniki przyrody będące pojedynczymi drzewami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pl-PL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071731"/>
              </p:ext>
            </p:extLst>
          </p:nvPr>
        </p:nvGraphicFramePr>
        <p:xfrm>
          <a:off x="1239680" y="4262907"/>
          <a:ext cx="8432353" cy="2189409"/>
        </p:xfrm>
        <a:graphic>
          <a:graphicData uri="http://schemas.openxmlformats.org/drawingml/2006/table">
            <a:tbl>
              <a:tblPr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663675"/>
                <a:gridCol w="1426900"/>
                <a:gridCol w="3664036"/>
                <a:gridCol w="2677742"/>
              </a:tblGrid>
              <a:tr h="729803"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Lp.</a:t>
                      </a:r>
                    </a:p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l-PL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Nr rejestru</a:t>
                      </a:r>
                      <a:endParaRPr lang="pl-PL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Przedmiot ochrony</a:t>
                      </a:r>
                      <a:endParaRPr lang="pl-PL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Akt poddający ochronie prawnej</a:t>
                      </a:r>
                      <a:endParaRPr lang="pl-PL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729803"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</a:p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l-PL" sz="14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150/1</a:t>
                      </a:r>
                      <a:endParaRPr lang="pl-PL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Dąb, </a:t>
                      </a:r>
                      <a:r>
                        <a:rPr lang="pl-PL" sz="1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obw</a:t>
                      </a: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. 300 cm, wys. 16 m, wiek 300 lat m. Kukadło</a:t>
                      </a:r>
                      <a:endParaRPr lang="pl-PL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Dec. Nr RLS–XI–7/41/76 z 24.12.76 r.</a:t>
                      </a:r>
                      <a:endParaRPr lang="pl-PL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729803"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</a:p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l-PL" sz="14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1358/2</a:t>
                      </a:r>
                      <a:endParaRPr lang="pl-PL" sz="14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Dąb szyp., </a:t>
                      </a:r>
                      <a:r>
                        <a:rPr lang="pl-PL" sz="1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obw</a:t>
                      </a: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. 380 cm, Nadleśnictwo Krzystkowice oddz. 43 h</a:t>
                      </a:r>
                      <a:endParaRPr lang="pl-PL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71500" algn="l"/>
                        </a:tabLst>
                      </a:pPr>
                      <a:r>
                        <a:rPr lang="pl-PL" sz="1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Rozp</a:t>
                      </a: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. Nr 2 W. </a:t>
                      </a:r>
                      <a:r>
                        <a:rPr lang="pl-PL" sz="1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Ziel</a:t>
                      </a: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. z 27.04.93 r. Dz. Urz. Woj. </a:t>
                      </a:r>
                      <a:r>
                        <a:rPr lang="pl-PL" sz="1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Ziel</a:t>
                      </a:r>
                      <a:r>
                        <a:rPr lang="pl-PL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. Nr 4/93</a:t>
                      </a:r>
                      <a:endParaRPr lang="pl-PL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217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Znalezione obrazy dla zapytania dąb szypułkowy pomnik przyrody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616" y="492616"/>
            <a:ext cx="5365336" cy="595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pole tekstowe 5"/>
          <p:cNvSpPr txBox="1"/>
          <p:nvPr/>
        </p:nvSpPr>
        <p:spPr>
          <a:xfrm rot="472250">
            <a:off x="7205882" y="2186449"/>
            <a:ext cx="3372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fot. pomnik przyrody – dąb </a:t>
            </a:r>
            <a:r>
              <a:rPr lang="pl-PL" sz="3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szypułkowy</a:t>
            </a:r>
            <a:endParaRPr lang="pl-PL" sz="3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53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4212" y="595648"/>
            <a:ext cx="5188554" cy="5740758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Ważnym elementem krajobrazu przyrodniczego są użytki ekologiczne. Dlatego też Rada Gminy Bobrowice mając na uwadze zachowanie ich wartości - mających znaczenie dla zachowania unikatowych zasobów genowych i typów siedlisk, takich jak: naturalne zbiorniki wodne, śródpolne i śródleśne oczka wodne, kępy drzew i krzewów, bagna, torfowiska i wydmy, płaty nieużytkowanej roślinności, starorzecza, wychodnie skalne, skarpy, kamieńce, itp. ustanowiła w drodze uchwały następujące użytki ekologiczne: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096217"/>
              </p:ext>
            </p:extLst>
          </p:nvPr>
        </p:nvGraphicFramePr>
        <p:xfrm>
          <a:off x="6118238" y="1129994"/>
          <a:ext cx="5228049" cy="4768531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510552"/>
                <a:gridCol w="2536118"/>
                <a:gridCol w="2181379"/>
              </a:tblGrid>
              <a:tr h="433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Lp.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Nazwa użytku ekologicznego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Powierzchnia użytku [ha]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Osiem Hektarów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16,97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Dachów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13,32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Bobrowy Las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3,52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Strużka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4,32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Bagna Bejtlicha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6,25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Sitowisko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3,63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Przełom Bobru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8,77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Bobrowe Wierzby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1,84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Dachowskie Ługi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242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51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RAZEM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dirty="0">
                          <a:effectLst/>
                        </a:rPr>
                        <a:t>300,62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220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idx="1"/>
          </p:nvPr>
        </p:nvSpPr>
        <p:spPr>
          <a:xfrm>
            <a:off x="684212" y="685800"/>
            <a:ext cx="10636318" cy="5599090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Gospodarka odpadami komunalnymi i usuwanie azbestu.</a:t>
            </a:r>
            <a:endParaRPr lang="pl-PL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Gmina Bobrowice jako członek i współzałożyciel Międzygminnego Związku Gospodarki Odpadami „Odra-Nysa-Bóbr” zajmującym się kwestiami zagospodarowania odpadami komunalnymi, czynnie uczestniczy we wszelkich projektach i kampaniach edukacyjnych, mających na celu zmniejszenie ilości powstających zmieszanych odpadów komunalnych oraz zwiększenie skuteczności prawidłowej segregacji.</a:t>
            </a:r>
          </a:p>
          <a:p>
            <a:pPr algn="just"/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Dnia 10.06.2016 r. uczestnictwem w Festynie Ekologicznym z okazji Światowego Dnia Ochrony Środowiska Naturalnego w Zielonej Górze oficjalnie rozpoczęliśmy realizację projektu pn.: „Edukacja ekologiczna w zakresie gospodarki odpadami na terenie Międzygminnego Związku Gospodarki Odpadami Komunalnymi „Odra-Nysa-Bóbr”. Kluczowym założeniem projektu były działania szkoleniowe i integracyjne, w ramach których prowadziliśmy warsztaty dla przedszkolaków oraz organizowaliśmy stoiska promocyjno-informacyjne przy okazji festynów w gminach członkowskich Związku.</a:t>
            </a:r>
          </a:p>
          <a:p>
            <a:pPr algn="just"/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Podczas festynu rozdano czeki laureatom konkursu z zakresu edukacji ekologicznej pn. ”Gospodarka odpadami w województwie lubuskim”. Gmina Bobrowice jako kluczowy członek MZGOK również uczestniczyła w tym przedsięwzięciu, reprezentowana przez Wójta Gminy Bobrowice – Pana Marka Babul</a:t>
            </a:r>
            <a:r>
              <a:rPr lang="pl-PL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98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000">
        <p15:prstTrans prst="peelOff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80425" y="5473523"/>
            <a:ext cx="9090852" cy="1074669"/>
          </a:xfrm>
        </p:spPr>
        <p:txBody>
          <a:bodyPr>
            <a:noAutofit/>
          </a:bodyPr>
          <a:lstStyle/>
          <a:p>
            <a:pPr algn="ctr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Organizatorami byli Wojewódzki Fundusz Ochrony Środowiska i Gospodarki Wodnej w Zielonej Górze oraz Regionalna Rozgłośnia Polskiego Radia „Radio Zachód”, przy udziale Prezydenta Zielonej Góry.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ymbol zastępczy zawartości 3" descr="Przedstawiciel MZGOK Odra-Nysa-Bóbr odbiera czek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425" y="120172"/>
            <a:ext cx="9219643" cy="503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7890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eelOff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rzedstawiciele MZGOK Odra-Nysa-Bób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119" y="297066"/>
            <a:ext cx="10775531" cy="602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12438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38693" y="633335"/>
            <a:ext cx="3400023" cy="5293216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 promocyjno- informacyjne w ramach kampanii ekologicznej realizowane były przy okazji imprez w miejscowościach gmin członkowskich Związku. Kolorowy namiot MZGOK </a:t>
            </a:r>
          </a:p>
        </p:txBody>
      </p:sp>
      <p:pic>
        <p:nvPicPr>
          <p:cNvPr id="5" name="Obraz 4" descr="https://lh3.googleusercontent.com/-h3fmJb608r0/V2_zmteS7JI/AAAAAAAABVg/xEAYoECSHtUin4bQjhnb5gGW-dhqSDpuACHM/w1280/DSCN03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788" y="416665"/>
            <a:ext cx="7594449" cy="572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11782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eelOff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idx="1"/>
          </p:nvPr>
        </p:nvSpPr>
        <p:spPr>
          <a:xfrm>
            <a:off x="684211" y="685800"/>
            <a:ext cx="10237073" cy="5135451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Istotnym problemem na terenie Gminy Bobrowice jest również powszechna obecność stosowanych w przeszłości wyrobów eternitowych służących przede wszystkim jako elementy budowlane do pokrycia dachów oraz elewacji budynków mieszkalnych i gospodarczych. W związku z koniecznością utylizacji azbestu, stanowiącego rodzaj odpadu niebezpiecznego Gmina Bobrowice od 2013 roku prowadzi akcje mającą na celu udzielenie pomocy mieszkańcom poprzez dofinansowanie w zakresie zbiórki i utylizacji wyrobów azbestowych.</a:t>
            </a:r>
          </a:p>
        </p:txBody>
      </p:sp>
    </p:spTree>
    <p:extLst>
      <p:ext uri="{BB962C8B-B14F-4D97-AF65-F5344CB8AC3E}">
        <p14:creationId xmlns:p14="http://schemas.microsoft.com/office/powerpoint/2010/main" val="81867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000">
        <p15:prstTrans prst="peelOff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2696" y="721216"/>
            <a:ext cx="4454459" cy="5589431"/>
          </a:xfrm>
        </p:spPr>
        <p:txBody>
          <a:bodyPr>
            <a:normAutofit lnSpcReduction="10000"/>
          </a:bodyPr>
          <a:lstStyle/>
          <a:p>
            <a:pPr algn="r"/>
            <a:r>
              <a:rPr lang="pl-PL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pl-PL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roku 2013 Gmina Bobrowice zutylizowała ponad 211 ton odpadów azbestowych które zostały bezpłatnie odebrane od osób zgłaszających chęć udziału w tym projekcie. Zgodnie z założeniami Gmina Bobrowice będzie wolna od wyrobów azbestowych już w roku 2022</a:t>
            </a:r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Obraz 3" descr="Znalezione obrazy dla zapytania zbiórka azbest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7155" y="878984"/>
            <a:ext cx="6323527" cy="51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2184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000">
        <p15:prstTrans prst="peelOff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Znalezione obrazy dla zapytania zbiórka azbestu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199" y="730775"/>
            <a:ext cx="7787404" cy="534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pole tekstowe 4"/>
          <p:cNvSpPr txBox="1"/>
          <p:nvPr/>
        </p:nvSpPr>
        <p:spPr>
          <a:xfrm>
            <a:off x="8963696" y="1931831"/>
            <a:ext cx="2640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Demontaż wyrobów z azbestu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90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885" y="334850"/>
            <a:ext cx="9968248" cy="543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pole tekstowe 4"/>
          <p:cNvSpPr txBox="1"/>
          <p:nvPr/>
        </p:nvSpPr>
        <p:spPr>
          <a:xfrm>
            <a:off x="3928056" y="6053071"/>
            <a:ext cx="576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Gmina z lotu ptaka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0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idx="1"/>
          </p:nvPr>
        </p:nvSpPr>
        <p:spPr>
          <a:xfrm>
            <a:off x="684211" y="685800"/>
            <a:ext cx="9567371" cy="4646054"/>
          </a:xfrm>
        </p:spPr>
        <p:txBody>
          <a:bodyPr>
            <a:normAutofit/>
          </a:bodyPr>
          <a:lstStyle/>
          <a:p>
            <a:pPr algn="just"/>
            <a:r>
              <a:rPr lang="pl-PL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Gmina przyjazna pszczołom</a:t>
            </a:r>
            <a:endParaRPr lang="pl-PL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Pszczoły jako istotny element wielu ekosystemów jest doceniany również na terenie Gminy Bobrowice. Ze względu na obecność wielu pasiek pszczelarskich oraz konieczność  ich ochrony Gmina Bobrowice od roku 2017 popiera i uczestniczy w akcji pn. „Manifest Gmin Przyjaznych Pszczołom” . Przedmiotowa akcja ma na celu wzmocnienie świadomości społecznej w zakresie relacji pomiędzy pszczołowatymi, a bioróżnorodnością oraz profilaktykę w zakresie poprawy możliwości funkcjonowania i bytowania pszczół stanowiących podstawę naszej egzystencji.</a:t>
            </a:r>
          </a:p>
          <a:p>
            <a:pPr algn="just"/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 związku z tym Gmina Bobrowice prowadzić będzie profilaktykę w zakresie promowanie właściwych postaw i </a:t>
            </a:r>
            <a:r>
              <a:rPr lang="pl-PL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zachowań</a:t>
            </a:r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wobec tych niezbędnych dla naszego życia owadów.</a:t>
            </a:r>
          </a:p>
          <a:p>
            <a:pPr algn="just"/>
            <a:endParaRPr lang="pl-PL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251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483" y="466857"/>
            <a:ext cx="8921159" cy="570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20590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89581" y="2975087"/>
            <a:ext cx="4699158" cy="992480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2000" endPos="90000" dir="5400000" sy="-100000" algn="bl" rotWithShape="0"/>
            <a:softEdge rad="0"/>
          </a:effectLst>
        </p:spPr>
        <p:txBody>
          <a:bodyPr>
            <a:noAutofit/>
          </a:bodyPr>
          <a:lstStyle/>
          <a:p>
            <a:r>
              <a:rPr lang="pl-PL" sz="7200" u="sng" dirty="0" smtClean="0">
                <a:solidFill>
                  <a:schemeClr val="bg2">
                    <a:lumMod val="50000"/>
                  </a:schemeClr>
                </a:solidFill>
              </a:rPr>
              <a:t>Koniec</a:t>
            </a:r>
            <a:endParaRPr lang="pl-PL" sz="7200" u="sng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95" y="784028"/>
            <a:ext cx="10523530" cy="1547048"/>
          </a:xfrm>
          <a:effectLst>
            <a:softEdge rad="127000"/>
          </a:effectLst>
        </p:spPr>
      </p:pic>
      <p:sp>
        <p:nvSpPr>
          <p:cNvPr id="5" name="pole tekstowe 4"/>
          <p:cNvSpPr txBox="1"/>
          <p:nvPr/>
        </p:nvSpPr>
        <p:spPr>
          <a:xfrm>
            <a:off x="877395" y="5339314"/>
            <a:ext cx="2356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Opracowali:</a:t>
            </a:r>
          </a:p>
          <a:p>
            <a:r>
              <a:rPr lang="pl-PL" sz="2000" dirty="0" smtClean="0"/>
              <a:t>Dzień Bartosz</a:t>
            </a:r>
          </a:p>
          <a:p>
            <a:r>
              <a:rPr lang="pl-PL" sz="2000" dirty="0" smtClean="0"/>
              <a:t>Rokicki Łukasz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82954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4212" y="685800"/>
            <a:ext cx="10971168" cy="1683913"/>
          </a:xfrm>
        </p:spPr>
        <p:txBody>
          <a:bodyPr/>
          <a:lstStyle/>
          <a:p>
            <a:pPr algn="just"/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celu przedstawienia proekologicznego nastawienia Gminy Bobrowice w tym dbałości o stan środowiska oraz tworzenia przyjaznych warunków rozwoju i życia dla mieszkańców pragniemy przedstawić cześć, naszym zdaniem najistotniejszych aspektów w kontekście określenia Gminy Bobrowice – Gminą przyjazną środowisku.</a:t>
            </a:r>
          </a:p>
          <a:p>
            <a:pPr algn="just"/>
            <a:endParaRPr lang="pl-PL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62" y="2125015"/>
            <a:ext cx="7455237" cy="437547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0621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00">
        <p15:prstTrans prst="peelOff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 txBox="1">
            <a:spLocks noGrp="1"/>
          </p:cNvSpPr>
          <p:nvPr>
            <p:ph idx="1"/>
          </p:nvPr>
        </p:nvSpPr>
        <p:spPr>
          <a:xfrm>
            <a:off x="1559976" y="681172"/>
            <a:ext cx="8534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Gmina Bobrowice w przeciągu ostatniej dekady poczyniła starania w celu pozyskania zewnętrznych środków na cele związane z jej zwodociągowaniem. Dzięki temu udało się doprowadzić wodę do 99% mieszkańców gminy, przy jednoczesnej modernizacji ujęć wody i stacji uzdatniania wody. Nowoczesne stacje uzdatniania wody pozwalają na racjonalną gospodarkę wodno-kanalizacyjną, dzięki minimalizacji strat wody na sieciach wodociągowych, wyeliminowaniu awarii i zmniejszonego zapotrzebowania na wodę na potrzeby własne. W ostatnich latach wybudowano największą w gminie automatyczną Stację Uzdatniania Wody w Bobrowicach, pozwalającą na dostarczenie czystej wody dla 6 miejscowości. Kolejnym istotnym krokiem była modernizacja ASUW w Przychowie oraz Dychowie, dzięki czemu woda popłynęła do kolejnych 3 miejscowości. Wszystkie działania pozwalają na oszczędniejsze gospodarowanie zasobami wodnymi, chroniąc tym samym zasoby wodne oraz środowisko naturalne, a obecność sieci hydrantowej w pobliżu lasów pozwala na skuteczniejszą ochronę </a:t>
            </a:r>
            <a:r>
              <a:rPr lang="pl-PL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p.poż</a:t>
            </a:r>
            <a:r>
              <a:rPr lang="pl-P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zasobów leśnych.</a:t>
            </a:r>
          </a:p>
        </p:txBody>
      </p:sp>
    </p:spTree>
    <p:extLst>
      <p:ext uri="{BB962C8B-B14F-4D97-AF65-F5344CB8AC3E}">
        <p14:creationId xmlns:p14="http://schemas.microsoft.com/office/powerpoint/2010/main" val="141223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000">
        <p15:prstTrans prst="peelOff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3569080" y="5800978"/>
            <a:ext cx="3269601" cy="586944"/>
          </a:xfrm>
        </p:spPr>
        <p:txBody>
          <a:bodyPr>
            <a:noAutofit/>
          </a:bodyPr>
          <a:lstStyle/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fot. ASUW Bobrowice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70" y="326741"/>
            <a:ext cx="9714311" cy="547423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3039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0" y="338070"/>
            <a:ext cx="10625072" cy="5663485"/>
          </a:xfrm>
          <a:effectLst>
            <a:softEdge rad="127000"/>
          </a:effectLst>
        </p:spPr>
      </p:pic>
      <p:sp>
        <p:nvSpPr>
          <p:cNvPr id="5" name="pole tekstowe 4"/>
          <p:cNvSpPr txBox="1"/>
          <p:nvPr/>
        </p:nvSpPr>
        <p:spPr>
          <a:xfrm>
            <a:off x="1957588" y="6259132"/>
            <a:ext cx="413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fot. ASUW Przychów</a:t>
            </a:r>
          </a:p>
        </p:txBody>
      </p:sp>
    </p:spTree>
    <p:extLst>
      <p:ext uri="{BB962C8B-B14F-4D97-AF65-F5344CB8AC3E}">
        <p14:creationId xmlns:p14="http://schemas.microsoft.com/office/powerpoint/2010/main" val="852150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49462"/>
            <a:ext cx="11119538" cy="632520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21665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idx="1"/>
          </p:nvPr>
        </p:nvSpPr>
        <p:spPr>
          <a:xfrm>
            <a:off x="684212" y="685800"/>
            <a:ext cx="10559044" cy="5599090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Gospodarka ściekowa</a:t>
            </a:r>
          </a:p>
          <a:p>
            <a:pPr algn="just"/>
            <a:r>
              <a:rPr lang="pl-PL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terenie Gminy Bobrowice funkcjonują 2 biologiczne oczyszczalnie ścieków. Pomimo, iż nie są to najnowocześniejsze obiekty, pracownicy Gminy Bobrowice dokładają wszelkich starań, aby praca oczyszczalni jak i jakość ścieków oczyszczonych odprowadzanych do środowiska spełniały wymagane normy. Dzięki tym nakładom pracy, oraz będącej w trakcie realizacji modernizacji OŚ w Dychowie (pozwalającej na zachowanie jej sprawności na kolejne lata), jesteśmy w stanie pochwalić się bardzo wysokim poziomem oczyszczenia ścieków, dzięki czemu środowisko naturalne nie jest obciążane dodatkowymi zanieczyszczeniami, a użytkownicy sieci kanalizacyjnej nie muszą się tym martwić.</a:t>
            </a:r>
          </a:p>
          <a:p>
            <a:pPr algn="just"/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35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000">
        <p15:prstTrans prst="peelOff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306</TotalTime>
  <Words>1153</Words>
  <Application>Microsoft Office PowerPoint</Application>
  <PresentationFormat>Panoramiczny</PresentationFormat>
  <Paragraphs>98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9" baseType="lpstr">
      <vt:lpstr>Arial</vt:lpstr>
      <vt:lpstr>Calibri</vt:lpstr>
      <vt:lpstr>Century Gothic</vt:lpstr>
      <vt:lpstr>Symbol</vt:lpstr>
      <vt:lpstr>Times New Roman</vt:lpstr>
      <vt:lpstr>Wingdings 3</vt:lpstr>
      <vt:lpstr>Wycinek</vt:lpstr>
      <vt:lpstr>GMINA BOBROWICE   GMINA PRZYJAZNA ŚRODOWISKU</vt:lpstr>
      <vt:lpstr>Prezentacja programu PowerPoint</vt:lpstr>
      <vt:lpstr>Prezentacja programu PowerPoint</vt:lpstr>
      <vt:lpstr>Prezentacja programu PowerPoint</vt:lpstr>
      <vt:lpstr>Prezentacja programu PowerPoint</vt:lpstr>
      <vt:lpstr>fot. ASUW Bobrowice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fot. Projektowana OŚ w Bobrowicach </vt:lpstr>
      <vt:lpstr>Prezentacja programu PowerPoint</vt:lpstr>
      <vt:lpstr>    W miejscowości Dychów, znajduje się największa w województwie lubuskim elektrownia wodna. Obiekt ten wybudowano w latach 1934 - 1936. Jest elektrownią szczytowo-pompową typu derywacyjnego: spiętrzone wody rzeki Bóbr przez jaz w Krzywańcu są prowadzone kanałem (20,4 km) do zbiornika retencyjnego w Dychowie; jego całkowita pojemność wynosi 4 mln metrów sześciennych wody.  </vt:lpstr>
      <vt:lpstr>Prezentacja programu PowerPoint</vt:lpstr>
      <vt:lpstr>Prezentacja programu PowerPoint</vt:lpstr>
      <vt:lpstr>Prezentacja programu PowerPoint</vt:lpstr>
      <vt:lpstr>Prezentacja programu PowerPoint</vt:lpstr>
      <vt:lpstr>Dąbrowy Gubińskie (kod obszaru: PLH080069), pow. obszaru - 1 534.6 ha.  Bardzo dobrze zachowany kompleks kwaśnych dąbrów, miejscami tylko pofragmentowany młodnikami sosnowymi. Ważne stanowiska jelonka rogacza oraz pachnicy dębowej. Jeden z najważniejszych na Ziemi Lubuskiej obszarów występowania jelonka w naturalnym krajobrazie leśnym. </vt:lpstr>
      <vt:lpstr>Prezentacja programu PowerPoint</vt:lpstr>
      <vt:lpstr>Prezentacja programu PowerPoint</vt:lpstr>
      <vt:lpstr>Prezentacja programu PowerPoint</vt:lpstr>
      <vt:lpstr>Prezentacja programu PowerPoint</vt:lpstr>
      <vt:lpstr>Organizatorami byli Wojewódzki Fundusz Ochrony Środowiska i Gospodarki Wodnej w Zielonej Górze oraz Regionalna Rozgłośnia Polskiego Radia „Radio Zachód”, przy udziale Prezydenta Zielonej Góry. </vt:lpstr>
      <vt:lpstr>Prezentacja programu PowerPoint</vt:lpstr>
      <vt:lpstr>Działania promocyjno- informacyjne w ramach kampanii ekologicznej realizowane były przy okazji imprez w miejscowościach gmin członkowskich Związku. Kolorowy namiot MZGOK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Koniec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Dzienio</dc:creator>
  <cp:lastModifiedBy>Dzienio</cp:lastModifiedBy>
  <cp:revision>33</cp:revision>
  <dcterms:created xsi:type="dcterms:W3CDTF">2017-04-13T04:59:21Z</dcterms:created>
  <dcterms:modified xsi:type="dcterms:W3CDTF">2017-06-01T08:42:13Z</dcterms:modified>
  <cp:contentStatus>Wersja ostateczna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